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71"/>
  </p:notesMasterIdLst>
  <p:sldIdLst>
    <p:sldId id="331" r:id="rId2"/>
    <p:sldId id="480" r:id="rId3"/>
    <p:sldId id="463" r:id="rId4"/>
    <p:sldId id="644" r:id="rId5"/>
    <p:sldId id="643" r:id="rId6"/>
    <p:sldId id="645" r:id="rId7"/>
    <p:sldId id="646" r:id="rId8"/>
    <p:sldId id="648" r:id="rId9"/>
    <p:sldId id="647" r:id="rId10"/>
    <p:sldId id="649" r:id="rId11"/>
    <p:sldId id="650" r:id="rId12"/>
    <p:sldId id="651" r:id="rId13"/>
    <p:sldId id="652" r:id="rId14"/>
    <p:sldId id="653" r:id="rId15"/>
    <p:sldId id="654" r:id="rId16"/>
    <p:sldId id="655" r:id="rId17"/>
    <p:sldId id="656" r:id="rId18"/>
    <p:sldId id="600" r:id="rId19"/>
    <p:sldId id="639" r:id="rId20"/>
    <p:sldId id="569" r:id="rId21"/>
    <p:sldId id="570" r:id="rId22"/>
    <p:sldId id="572" r:id="rId23"/>
    <p:sldId id="574" r:id="rId24"/>
    <p:sldId id="575" r:id="rId25"/>
    <p:sldId id="577" r:id="rId26"/>
    <p:sldId id="578" r:id="rId27"/>
    <p:sldId id="602" r:id="rId28"/>
    <p:sldId id="607" r:id="rId29"/>
    <p:sldId id="609" r:id="rId30"/>
    <p:sldId id="758" r:id="rId31"/>
    <p:sldId id="611" r:id="rId32"/>
    <p:sldId id="612" r:id="rId33"/>
    <p:sldId id="615" r:id="rId34"/>
    <p:sldId id="620" r:id="rId35"/>
    <p:sldId id="661" r:id="rId36"/>
    <p:sldId id="662" r:id="rId37"/>
    <p:sldId id="663" r:id="rId38"/>
    <p:sldId id="664" r:id="rId39"/>
    <p:sldId id="667" r:id="rId40"/>
    <p:sldId id="671" r:id="rId41"/>
    <p:sldId id="678" r:id="rId42"/>
    <p:sldId id="679" r:id="rId43"/>
    <p:sldId id="680" r:id="rId44"/>
    <p:sldId id="621" r:id="rId45"/>
    <p:sldId id="624" r:id="rId46"/>
    <p:sldId id="657" r:id="rId47"/>
    <p:sldId id="658" r:id="rId48"/>
    <p:sldId id="659" r:id="rId49"/>
    <p:sldId id="686" r:id="rId50"/>
    <p:sldId id="687" r:id="rId51"/>
    <p:sldId id="688" r:id="rId52"/>
    <p:sldId id="689" r:id="rId53"/>
    <p:sldId id="690" r:id="rId54"/>
    <p:sldId id="691" r:id="rId55"/>
    <p:sldId id="692" r:id="rId56"/>
    <p:sldId id="763" r:id="rId57"/>
    <p:sldId id="693" r:id="rId58"/>
    <p:sldId id="695" r:id="rId59"/>
    <p:sldId id="794" r:id="rId60"/>
    <p:sldId id="694" r:id="rId61"/>
    <p:sldId id="696" r:id="rId62"/>
    <p:sldId id="777" r:id="rId63"/>
    <p:sldId id="697" r:id="rId64"/>
    <p:sldId id="698" r:id="rId65"/>
    <p:sldId id="699" r:id="rId66"/>
    <p:sldId id="700" r:id="rId67"/>
    <p:sldId id="778" r:id="rId68"/>
    <p:sldId id="835" r:id="rId69"/>
    <p:sldId id="836"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86374" autoAdjust="0"/>
  </p:normalViewPr>
  <p:slideViewPr>
    <p:cSldViewPr>
      <p:cViewPr varScale="1">
        <p:scale>
          <a:sx n="115" d="100"/>
          <a:sy n="115" d="100"/>
        </p:scale>
        <p:origin x="145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11/20/2021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42743141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823018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2593231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25932317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1803518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19765096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10210752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5360540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30170713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40767844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36085204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37590353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593593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40183361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22772412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5806452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40288449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20389501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23655114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40451576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28389318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4869251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3463830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5280417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24338078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4969391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29974933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15663383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2016985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30747563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11017923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14036752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2728048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9532938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23103971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10765312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3057491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7954257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11877865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31514087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5740189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12522736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2712981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41710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2728172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11/20/2021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11/20/2021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13874"/>
            <a:ext cx="8496944" cy="52014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3)معاشرت واختلاط زن ومرد                                                                                                                                    س1)در مكان‌هايي كه به علت اختلاط جوانان شاغل چه خواهر و چه برادر، احتمال وجود مفسده مي‌رود حكم و تكليف شرعي چيست؟                                                                                                                                                ج)در موارد خاص در صورتي كه شرائط كاري اقتضاء كند و مفسده‌اي بر آن مترتب نباشد با حفظ حجاب كامل و رعايت شئونات اسلامي در چهارچوب ضوابط و مقررات مانعي ندارد. </a:t>
            </a:r>
            <a:endParaRPr lang="en-US" sz="3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268213"/>
            <a:ext cx="8094290" cy="62140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س)بعضاً مشاهده مي گردد در بخشهايي از سپاه در مجموعه برادران، از خواهران رسمي و پاره وقت و بسيجي در امورات اداري استفاده مي گردد و بعضاً به علت محدوديت مكاني به ويژه در سازمان بسيج دانش آموزي، دانشجويي، ادارات و... خواهران و برادران در يك اتاق انجام وظيفه مي نمايند ،این گونه اقدامات چه حکمی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ج)قرار دادن خواهران در مشاغلي كه اكثر قريب به اتفاق مراجعين آنها برادران بوده و روزانه با صدها نامحرم مواجه شده و گفتگو نمايند، و يا داشتن محل كار و محيط مختلط با برادران همكار خود و حضور نامحرم در محيط محدود و زمان طولاني، با فرهنگ ديني و اصول اخلاقي جامعه اسلامي و سپاه سازگاري ندارد و موجب نگراني و دغدغه برخي برادران و خواهران شاغل شده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488490"/>
            <a:ext cx="8712968" cy="53276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لذا لازم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 از جذب و بكارگيري خواهران در مشاغلي كه بطور مستمر و جاري فقط با آقايان و نامحرمان روبرو هستند و مراجعه كننده خواهر ندارند، خودداري شود.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در مواردي كه خواهران اربا ب رجوع نداشته و بدون مراجعه ديگران مشغول فعاليت هستند، از اطاق مشترك و مختلط با برادران به هيچ وجه استفاده نشود.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 در مواردي كه مراجعه كننده عموماً و يا اكثراً خانمها باشد مانند مراكز درماني و يا برخي از امور بسيج خواهران، از خواهران استفاده و بكارگيري شوند.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 بازرسي ستاد مشترك و نظارت نمايند با دقت اين موضوع را مورد توجه قرار دهند.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5" y="346670"/>
            <a:ext cx="8330586"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س)با توجه به اينكه در نظر است از خواهران در معاونت‌هاي مختلف در ناحيه بسيج دانشجويي (برادران) در جايگاه‌هاي مديريتي و ديگر جايگاه‌ها استفاده شود و اين امر در عمل باعث ارتباط روزمره برادران با خواهران مي‌شود حکم آن چیست؟                                                                                                                                      ج)در موارد خاص و در صورتي كه شرايط كاري اقتضاء كند و مفسده‌اي بر آن مترتب نباشد با حفظ حجاب و با رعايت شئون اسلامي و ضوابط و مقررات حرمت شرعي ندارد، ولي با توجه به ضرورت حفظ حدود و ارزش‌هاي والاي ديني در فضاي مقدس سپاه، ايجاد زمينه مواجهه زن و مرد نامحرم به خصوص اختلاط محل كار به هيج وجه در شأن سپاه نبوده و مصلحت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569944"/>
            <a:ext cx="8640960" cy="58077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معاشرت باغیرمسلمان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س10)فرد پاسدار با فرد بهائي ازدواج كرده، پس از ازدواج مسلمان شده باشد و هيچگونه تأثيرپذيري از مسلك قبلي بر فرد نباشد؟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ج)چنانچه بعد از عقد، مسلمان شده باشد، عقدش باطل است و مجدداً بايد او را به عقد خود در آورد و تشخيص موارد امنيتي آن به عهده نمايندگي نمي 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spcBef>
                <a:spcPct val="20000"/>
              </a:spcBef>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آيا خريد از فروشندگان مسيحي (از اقليت هاي اين مذهب) مجاز مي باشد؟                                                ج)خريد از اقليت هاي مذهبي في نفسه اشكال ندارد مگر آنكه بصورتي باشد كه باعث ترويج يا تقويت آنان شود و يا قدرت مالي آنها بر عليه سرزمينهاي اسلامي يا مسلمين تقويت شود، در اين صورت واجب است مسلمانان از خريد و معامله با آنها اجتناب كنند.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368643"/>
            <a:ext cx="858695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اقدامات </a:t>
            </a: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اطلاعاتی </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1-تجسس</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تجسس در امور شخصي افراد و ورود به حريم خصوصي آن‌ها به‌منظور كشف اسرار آنان جايز نيست، مگر آنكه قاضي شرع ضرورت آن را احراز كند و اجازه دهد.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2529">
                                            <p:txEl>
                                              <p:pRg st="2" end="2"/>
                                            </p:txEl>
                                          </p:spTgt>
                                        </p:tgtEl>
                                        <p:attrNameLst>
                                          <p:attrName>style.visibility</p:attrName>
                                        </p:attrNameLst>
                                      </p:cBhvr>
                                      <p:to>
                                        <p:strVal val="visible"/>
                                      </p:to>
                                    </p:set>
                                    <p:anim calcmode="lin" valueType="num">
                                      <p:cBhvr>
                                        <p:cTn id="23" dur="1000" fill="hold"/>
                                        <p:tgtEl>
                                          <p:spTgt spid="2252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252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252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2263444"/>
            <a:ext cx="8352928" cy="23467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تجسس درمسائل خانوادگى افراد و افشاى آن ونیز در نامه‏هاى شخصى، خانوادگى و اطلاعات رايانه اى ونیز در مسايل منكراتى  افراد ، حتی مواردی که درروند بررسی مسائل امنیتی کشف می شود؛جایزنیست.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2649256"/>
            <a:ext cx="856895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3)اصل اولی در«شنود»عدم جواز  است مگر بااذن حاکم </a:t>
            </a: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ودرمواردی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مانند:شنودِانحرافات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اخلاقی افرادبه منظورکشف گناه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وجرم مجازنمی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2178737"/>
            <a:ext cx="835292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4)کسی که عهده دار امر بازجویی است بایدتسلط بر اعصاب داشته باشد و در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بازجویی تأخیر</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مسامحه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وسهل انگاری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نداشته باشد .</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619672" y="1505416"/>
            <a:ext cx="6264696" cy="32571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بازجویی از افراد به خاطرفساد اخلاقی، جایزنیست مگرآنکه موجب انحراف دیگران یا مفسدۀ دیگری بشود.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1782404"/>
            <a:ext cx="7920881"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بازجویی </a:t>
            </a:r>
            <a:r>
              <a:rPr lang="ar-SA"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متهمان زن حتی المقدور باید توسط زنان انجام شود،و در صورت نبود بازجوی زن، تنها شدن بازجوی مرد با متهم زن در اتاق بازجویی </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جایزنیست</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rtl="1"/>
            <a:r>
              <a:rPr lang="ar-SA" sz="2400" dirty="0"/>
              <a:t>                 </a:t>
            </a:r>
            <a:endParaRPr lang="en-US" sz="2400" dirty="0"/>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621269"/>
            <a:ext cx="7560840"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fa-IR" sz="2000" dirty="0"/>
              <a:t> </a:t>
            </a:r>
            <a:endParaRPr lang="en-US" sz="2000" dirty="0"/>
          </a:p>
          <a:p>
            <a:pPr rtl="1"/>
            <a:r>
              <a:rPr lang="fa-IR" sz="2000" dirty="0"/>
              <a:t>  </a:t>
            </a:r>
            <a:endParaRPr lang="en-US" sz="2000" dirty="0"/>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)یادگیری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استفاده از هیپنوتیزم در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برخی امور</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باوجود غرض عقلایی جایزاست، به شرط آنکه با رضایت وموافقت کسی باشد که می خواهد هیپنوتیزم شود و به خواب مصنوعی برود وضرر معتنابهی هم برای او نداشته باشد</a:t>
            </a:r>
            <a:r>
              <a:rPr lang="ar-SA" sz="2000" dirty="0"/>
              <a:t>. </a:t>
            </a:r>
            <a:endParaRPr lang="en-US" sz="2000" dirty="0"/>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403648" y="1141295"/>
            <a:ext cx="626469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 </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استفاده از امکانات شخصی </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متهم،</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و</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دخل </a:t>
            </a:r>
            <a:r>
              <a:rPr lang="ar-SA"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تصرف در آنها </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جایزنیست</a:t>
            </a:r>
            <a:r>
              <a:rPr lang="ar-SA"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مگردرصورت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ضرورت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که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البته باید بعداً جبران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گردد.</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1484784"/>
            <a:ext cx="7920880" cy="26237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9)نمازخواندن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ونیز خوردن وآشامیدن درملک متهم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چنانچه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رضايت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وی جلب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شود ویاضرورت ايجاب كند و راه ديگري براي اقامه نماز و خوردن آب نباشد، در اين صورت فقط در حد اضطرار جايز است</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dirty="0"/>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2031326"/>
            <a:ext cx="858695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10)در دستگيري متهم بايد طوري عمل شود كه موجب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آزاردیدن خانواده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متهم نشود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بر فرض پيش آمدن بايد رضايت آنها جلب شود.</a:t>
            </a:r>
          </a:p>
          <a:p>
            <a:pPr algn="ctr" rtl="1">
              <a:lnSpc>
                <a:spcPct val="150000"/>
              </a:lnSpc>
            </a:pP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836712"/>
            <a:ext cx="7056784"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sz="2400" dirty="0"/>
          </a:p>
          <a:p>
            <a:pPr algn="ctr" rtl="1">
              <a:lnSpc>
                <a:spcPct val="150000"/>
              </a:lnSpc>
            </a:pP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a:t>
            </a:r>
            <a:r>
              <a:rPr lang="ar-SA"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مأمور نبايد مانع انجام تكليف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شرعى متهم مانند غسل کردن وی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شود؛ مگر آنكه ضرورت غيرقابل اغماضى براى مانع شدن وجود داشته باشد؛ كه در اين صورت، بايد متهم را نسبت به تكليف شرعى توجيه نمايد.</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1" end="1"/>
                                            </p:txEl>
                                          </p:spTgt>
                                        </p:tgtEl>
                                        <p:attrNameLst>
                                          <p:attrName>style.visibility</p:attrName>
                                        </p:attrNameLst>
                                      </p:cBhvr>
                                      <p:to>
                                        <p:strVal val="visible"/>
                                      </p:to>
                                    </p:set>
                                    <p:animEffect transition="in" filter="wheel(1)">
                                      <p:cBhvr>
                                        <p:cTn id="7"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495300"/>
            <a:ext cx="7848872" cy="3046988"/>
          </a:xfrm>
          <a:prstGeom prst="rect">
            <a:avLst/>
          </a:prstGeom>
        </p:spPr>
        <p:txBody>
          <a:bodyPr wrap="square">
            <a:spAutoFit/>
          </a:bodyPr>
          <a:lstStyle/>
          <a:p>
            <a:pPr algn="ctr" rtl="1">
              <a:lnSpc>
                <a:spcPct val="150000"/>
              </a:lnSpc>
            </a:pP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12)ماموران بايد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به صورت اسلامى و انسانى با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متهم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رفتار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نموده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ازهرگونه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اهانت و هتك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حرمت وتحقیر نسبت به وی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پرهيز </a:t>
            </a: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نمایند.</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2234925"/>
            <a:ext cx="7776864" cy="19774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 چنانچه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فرد مظنون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حكم حاكم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شرع دستگیر شود و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بعداً معلوم شود كه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بيگناه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بوده است،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جبران ضرر و زيان معنوي و مادي وي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لازم است.</a:t>
            </a:r>
            <a:r>
              <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p>
        </p:txBody>
      </p:sp>
    </p:spTree>
    <p:extLst>
      <p:ext uri="{BB962C8B-B14F-4D97-AF65-F5344CB8AC3E}">
        <p14:creationId xmlns:p14="http://schemas.microsoft.com/office/powerpoint/2010/main" val="3153049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87624" y="1497314"/>
            <a:ext cx="698477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 درامرخبریابی باتوجه </a:t>
            </a:r>
            <a:r>
              <a:rPr lang="fa-IR"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به احتمال تحقق اموری مانند: تجسس، افشای اسرار، غیبت، تهمت و سخن چینی  واستراق سمع،لازم است دقت لازم اعمال گردد.</a:t>
            </a:r>
            <a:endPar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p>
          <a:p>
            <a:pPr algn="ctr" rtl="1">
              <a:lnSpc>
                <a:spcPct val="150000"/>
              </a:lnSpc>
            </a:pPr>
            <a:endPar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6911202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1340768"/>
            <a:ext cx="7909787"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15) گزارش و نقل اخبار دیگران در صورت داشتن جنبه شخصی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ویا گزارش تخلفاتی که فاقد صحت و یا مغرضانه ارسال شده، جایز 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3376489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1595702"/>
            <a:ext cx="7416825"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16)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گزارش خلاف واقع اگر موجب تضییع حق و حقوق از کسی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شود                                             </a:t>
            </a: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موجب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ضمان خواهد بود و درباره حقوق معنوی و آبروی اجتماعی نیز باید جبران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شود</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0195444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47664" y="1268760"/>
            <a:ext cx="6840760" cy="1477328"/>
          </a:xfrm>
          <a:prstGeom prst="rect">
            <a:avLst/>
          </a:prstGeom>
        </p:spPr>
        <p:txBody>
          <a:bodyPr wrap="square">
            <a:spAutoFit/>
          </a:bodyPr>
          <a:lstStyle/>
          <a:p>
            <a:pPr algn="ctr" rtl="1">
              <a:lnSpc>
                <a:spcPct val="150000"/>
              </a:lnSpc>
            </a:pPr>
            <a:r>
              <a:rPr lang="en-US" sz="1600" dirty="0"/>
              <a:t>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17) ترک نماز درهیچ حالتی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جایز نیست وباید انجام گیرد،هر چند در حال حرکت یا با اشاره رکوع و سجود ویا مراعات نکردن قبله و یا به صورت خوابیدن یا راه رفتن.</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18255033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2042660"/>
            <a:ext cx="8397933"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18)استفاده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غذا و میوه، ظرف و اشیای متنجس گروه های کافر برای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مأموران جایز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نیست مگر در حال اضطرار و به مقدار ضرورت و با حکم حاکم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19)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استفاده از اموال و یا اماکن شخصی با رضایت فعلی صاحبان آن مانعی ندارد. ولی بدون رضایت آنها یا عدم احراز رضایت جایز نیست مگر بر فرض اضطرار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5946258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205320"/>
            <a:ext cx="864096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20)درمورد</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برخورد با دستگیر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شدگان</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دربخشی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دستور هشت ماده ای حضرت امام  آمده است که: «هیچ کس حق ندارد به خانه یا مغازه و یا محل کار شخصی کسی،بدون اذن صاحب آنها، وارد شود یا کسی را جلب کند یا به نام کشف جرم یا ارتکاب گناه تعقیب و مراقبت نماید و یا نسبت به فردی اهانت نموده و اعمال غیرانسانی  اسلامی مرتکب شود. ... تمام اینها جرم و گناه است و بعضی از آنها چون اشاعۀ فحشا و گناهان از کبایر بسیار بزرگ است و مرتکبین هریک از امور فوق، مجرم و مستحق تعزیر شرعی هستند و بعضی از آنها موجب حد شرعی می باشد.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همچنین، ایشان به صراحت هر گونه احضار و توقیف به عنف را جرم و موجب تعزیر شرعی اعلام کرد.   البته، این امردر جایی است که مصلحت مهم تری چون حفظ نظام اسلامی، که تشخیص آن برعهدۀ ولیّ فقیه یا مقام منتسب به اوست، در میان نباشد؛ دراین صورت، بنا بر قاعدۀ تقدم اهم بر مهم و براساس اصل مصلحت، دستگیری و بازداشت افراد به موجب قانون اشکال ندارد.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8439418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331640" y="1112694"/>
            <a:ext cx="69127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21</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وسايل غير متعارفى (نظير چاقو و تبر) که هنگام دستگيرى متهم كشف مى‏شود  چنانچه در بروز جرم نقشى نداشته است؛ متعلق به مالك مى‏باشد.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6826428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268760"/>
            <a:ext cx="6768752"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22</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اسلام حریم خصوصی افراد جامعه محترم  ولذا ورود ناگهانی وبدون مجوز وحکم حاکم شرع به خانۀ افراد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جایز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نیست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91633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196752"/>
            <a:ext cx="6768752"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23)</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رؤیت مجلات و عکس های خلاف اخلاق در منازل متهمان جایز نیست.</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551351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47664" y="1412776"/>
            <a:ext cx="6624736" cy="193899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24)</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تصرف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اموال مردم، جایز نیست، مگر در مواردی که مراجع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قضایی،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ضرورت آن را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احراز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بالخصوص، اجازه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ده</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همچنین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استفاده شخصی یااداری ازوسائل شخصی متهمین  جایزنیست ،مگردرصورت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ضرورت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178745585"/>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980728"/>
            <a:ext cx="7344816"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25</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)درموردزندانیان</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رعایت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موازین اسلامی و انسانی دررفتار با زندانی وعمل طبق قوانین   واجتناب ازتبعیض درموردزندانیان  ومساوی بودن زندانی مسلمان و غیرمسلمان دربرابرقانون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ونیز</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مراعات مقررات مربوطه درایجاد تسهیلات و خدمات رفاهی برای متهمان و زندانیان.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لازم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763628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51720" y="332656"/>
            <a:ext cx="5688632"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26)شنود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مکالمات زندانیان هنگام ملاقات با خانوادۀ خود یا افراد دیگر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جز درصورت ضرورت وبااذن خاص حاکم جایزنیست </a:t>
            </a:r>
            <a:endPar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149990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12</a:t>
            </a:r>
            <a:r>
              <a:rPr lang="fa-IR" sz="8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ranNastaliq" panose="02020505000000020003" pitchFamily="18" charset="0"/>
                <a:ea typeface="Calibri" pitchFamily="34" charset="0"/>
                <a:cs typeface="IranNastaliq" panose="02020505000000020003" pitchFamily="18" charset="0"/>
              </a:rPr>
              <a:t>)مسائل </a:t>
            </a:r>
            <a:r>
              <a:rPr lang="fa-IR" sz="8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ranNastaliq" panose="02020505000000020003" pitchFamily="18" charset="0"/>
                <a:ea typeface="Calibri" pitchFamily="34" charset="0"/>
                <a:cs typeface="IranNastaliq" panose="02020505000000020003" pitchFamily="18" charset="0"/>
              </a:rPr>
              <a:t>قضائی ، انضباطی </a:t>
            </a:r>
            <a:r>
              <a:rPr lang="fa-IR" sz="8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ranNastaliq" panose="02020505000000020003" pitchFamily="18" charset="0"/>
                <a:ea typeface="Calibri" pitchFamily="34" charset="0"/>
                <a:cs typeface="IranNastaliq" panose="02020505000000020003" pitchFamily="18" charset="0"/>
              </a:rPr>
              <a:t>وحفاظتی</a:t>
            </a:r>
            <a:endParaRPr lang="en-US" sz="8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ranNastaliq" panose="02020505000000020003" pitchFamily="18" charset="0"/>
              <a:ea typeface="Calibri" pitchFamily="34" charset="0"/>
              <a:cs typeface="IranNastaliq" panose="02020505000000020003" pitchFamily="18" charset="0"/>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692696"/>
            <a:ext cx="6408712" cy="4558875"/>
          </a:xfrm>
        </p:spPr>
        <p:txBody>
          <a:bodyPr>
            <a:noAutofit/>
          </a:bodyPr>
          <a:lstStyle/>
          <a:p>
            <a:pPr marL="0" indent="0" algn="ctr">
              <a:lnSpc>
                <a:spcPct val="150000"/>
              </a:lnSpc>
              <a:buNone/>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27)</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هنگام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بازرسی منازل متهمان که توسط مأموران مرد صورت می گیرد،جست وجو در چمدان ها و صندوق هایی که وسایل همسر و دختر متهم در آن قرار دارد، جایز نیست، مگر درصورت ضرورت واجازه حاکم شرع</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9412899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80">
                                          <p:stCondLst>
                                            <p:cond delay="0"/>
                                          </p:stCondLst>
                                        </p:cTn>
                                        <p:tgtEl>
                                          <p:spTgt spid="3">
                                            <p:txEl>
                                              <p:pRg st="1" end="1"/>
                                            </p:txEl>
                                          </p:spTgt>
                                        </p:tgtEl>
                                      </p:cBhvr>
                                    </p:animEffect>
                                    <p:anim calcmode="lin" valueType="num">
                                      <p:cBhvr>
                                        <p:cTn id="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1" end="1"/>
                                            </p:txEl>
                                          </p:spTgt>
                                        </p:tgtEl>
                                      </p:cBhvr>
                                      <p:to x="100000" y="60000"/>
                                    </p:animScale>
                                    <p:animScale>
                                      <p:cBhvr>
                                        <p:cTn id="14" dur="166" decel="50000">
                                          <p:stCondLst>
                                            <p:cond delay="676"/>
                                          </p:stCondLst>
                                        </p:cTn>
                                        <p:tgtEl>
                                          <p:spTgt spid="3">
                                            <p:txEl>
                                              <p:pRg st="1" end="1"/>
                                            </p:txEl>
                                          </p:spTgt>
                                        </p:tgtEl>
                                      </p:cBhvr>
                                      <p:to x="100000" y="100000"/>
                                    </p:animScale>
                                    <p:animScale>
                                      <p:cBhvr>
                                        <p:cTn id="15" dur="26">
                                          <p:stCondLst>
                                            <p:cond delay="1312"/>
                                          </p:stCondLst>
                                        </p:cTn>
                                        <p:tgtEl>
                                          <p:spTgt spid="3">
                                            <p:txEl>
                                              <p:pRg st="1" end="1"/>
                                            </p:txEl>
                                          </p:spTgt>
                                        </p:tgtEl>
                                      </p:cBhvr>
                                      <p:to x="100000" y="80000"/>
                                    </p:animScale>
                                    <p:animScale>
                                      <p:cBhvr>
                                        <p:cTn id="16" dur="166" decel="50000">
                                          <p:stCondLst>
                                            <p:cond delay="1338"/>
                                          </p:stCondLst>
                                        </p:cTn>
                                        <p:tgtEl>
                                          <p:spTgt spid="3">
                                            <p:txEl>
                                              <p:pRg st="1" end="1"/>
                                            </p:txEl>
                                          </p:spTgt>
                                        </p:tgtEl>
                                      </p:cBhvr>
                                      <p:to x="100000" y="100000"/>
                                    </p:animScale>
                                    <p:animScale>
                                      <p:cBhvr>
                                        <p:cTn id="17" dur="26">
                                          <p:stCondLst>
                                            <p:cond delay="1642"/>
                                          </p:stCondLst>
                                        </p:cTn>
                                        <p:tgtEl>
                                          <p:spTgt spid="3">
                                            <p:txEl>
                                              <p:pRg st="1" end="1"/>
                                            </p:txEl>
                                          </p:spTgt>
                                        </p:tgtEl>
                                      </p:cBhvr>
                                      <p:to x="100000" y="90000"/>
                                    </p:animScale>
                                    <p:animScale>
                                      <p:cBhvr>
                                        <p:cTn id="18" dur="166" decel="50000">
                                          <p:stCondLst>
                                            <p:cond delay="1668"/>
                                          </p:stCondLst>
                                        </p:cTn>
                                        <p:tgtEl>
                                          <p:spTgt spid="3">
                                            <p:txEl>
                                              <p:pRg st="1" end="1"/>
                                            </p:txEl>
                                          </p:spTgt>
                                        </p:tgtEl>
                                      </p:cBhvr>
                                      <p:to x="100000" y="100000"/>
                                    </p:animScale>
                                    <p:animScale>
                                      <p:cBhvr>
                                        <p:cTn id="19" dur="26">
                                          <p:stCondLst>
                                            <p:cond delay="1808"/>
                                          </p:stCondLst>
                                        </p:cTn>
                                        <p:tgtEl>
                                          <p:spTgt spid="3">
                                            <p:txEl>
                                              <p:pRg st="1" end="1"/>
                                            </p:txEl>
                                          </p:spTgt>
                                        </p:tgtEl>
                                      </p:cBhvr>
                                      <p:to x="100000" y="95000"/>
                                    </p:animScale>
                                    <p:animScale>
                                      <p:cBhvr>
                                        <p:cTn id="20"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2195736" y="1561367"/>
            <a:ext cx="5184576" cy="2031325"/>
          </a:xfrm>
          <a:prstGeom prst="rect">
            <a:avLst/>
          </a:prstGeom>
        </p:spPr>
        <p:txBody>
          <a:bodyPr wrap="square">
            <a:spAutoFit/>
          </a:bodyPr>
          <a:lstStyle/>
          <a:p>
            <a:pPr rtl="1"/>
            <a:r>
              <a:rPr lang="ar-SA" dirty="0"/>
              <a:t> </a:t>
            </a:r>
            <a:endParaRPr lang="en-US" dirty="0"/>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28)</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مأموران در حين اجراى مأموريت بازرسى از منزل متهمان، مجاز به استفاده از آب، چاى و غذاى آنان نمى‏</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باشند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2587239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3768" y="548680"/>
            <a:ext cx="4968552"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29)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تعقیب ومراقبت به صورت عام یاخاص نیاز به اجازه حاکم شرع دارد،وبدون حکم حاکم جایزنیست.</a:t>
            </a:r>
          </a:p>
        </p:txBody>
      </p:sp>
    </p:spTree>
    <p:extLst>
      <p:ext uri="{BB962C8B-B14F-4D97-AF65-F5344CB8AC3E}">
        <p14:creationId xmlns:p14="http://schemas.microsoft.com/office/powerpoint/2010/main" val="348659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9671" y="188640"/>
            <a:ext cx="6264697"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30)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درحال تعقیب ومراقبت ، نماز خواندن دراماکن عمومی مانند هتل وحمام ؛بدون اجازه صاحبان آن درفرض عدم احراز رضایت مالکان، صحیح نیست؛ مگردر حال ناچاری واگر بامشاهده حال ،رضایت مالک احرازشود ،اشکال ندارد. </a:t>
            </a:r>
          </a:p>
        </p:txBody>
      </p:sp>
    </p:spTree>
    <p:extLst>
      <p:ext uri="{BB962C8B-B14F-4D97-AF65-F5344CB8AC3E}">
        <p14:creationId xmlns:p14="http://schemas.microsoft.com/office/powerpoint/2010/main" val="2315011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87624" y="836712"/>
            <a:ext cx="698477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چنانچه درحین عملیات ضررهایی به افرادبی تقصیر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واردشود</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اگرکسی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که ضررواردکرده ،مقصر باشد جبران به عهده خودش است واگر بدون تقصیر ودرحال انجام وظیفه لازم الاجراء موجب ضرر وزیان شده ، جبران به عهده دولت است</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1444846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59632" y="116632"/>
            <a:ext cx="6912768" cy="4616648"/>
          </a:xfrm>
          <a:prstGeom prst="rect">
            <a:avLst/>
          </a:prstGeom>
        </p:spPr>
        <p:txBody>
          <a:bodyPr wrap="square">
            <a:spAutoFit/>
          </a:bodyPr>
          <a:lstStyle/>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32</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چنانچه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چیزی مانند کارت تلفن از فردی ناشناس دریافت شود تا پس از استفاده برگردانده شود لیکن به دلیل فراموشی یا سرعت انجام ماموریت برگردانده نشود ، باید به صاحبش برگردانده شود یا رضایت او جلب شود و در صورت عدم دسترسی به صاحب آن از طرف صاحبش صدقه داده 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5436263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052736"/>
            <a:ext cx="6696744"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33)</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كسى كه يقين دارد </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ادامه</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کار</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مستلزم انحراف در عقيده يا فساد اخلاقى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اش شود</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ادامه آن جايز نيست و مسئولان، حق مخالفت ندارند.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992835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1680" y="548680"/>
            <a:ext cx="6120680" cy="4558875"/>
          </a:xfrm>
        </p:spPr>
        <p:txBody>
          <a:bodyPr>
            <a:noAutofit/>
          </a:bodyPr>
          <a:lstStyle/>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34</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صحبت کردن یادست دادن به اجنبیه ،ویااقداماتی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مشابه</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آن</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برای کشف امور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جزیی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جایز</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نیست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مگر در صورت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ضرورت.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9374148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620688"/>
            <a:ext cx="576064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35)</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تخلف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قوانین راهنمایی و رانندگی در حین ماموریت </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جایز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نیست مگر در مواقع اضطراری [واگربه واسطه تخلف جریمه شود،به عهده متخلف است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22941525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20688"/>
            <a:ext cx="8556818" cy="4800600"/>
          </a:xfrm>
        </p:spPr>
        <p:txBody>
          <a:bodyPr>
            <a:noAutofit/>
          </a:bodyPr>
          <a:lstStyle/>
          <a:p>
            <a:pPr marL="0" indent="0" algn="ctr">
              <a:lnSpc>
                <a:spcPct val="150000"/>
              </a:lnSpc>
              <a:buNone/>
            </a:pPr>
            <a:r>
              <a:rPr lang="fa-IR" sz="4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احکام مربوط </a:t>
            </a:r>
            <a:r>
              <a:rPr lang="fa-IR" sz="4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به سربازان</a:t>
            </a:r>
            <a:endParaRPr lang="en-US" sz="4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1)سربازان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دردوره آموزشي اگر در وطن نباشند و قصد ده روز هم نكرده باشند مسافر محسوب مي‌شوند و نمي‌توانند روزه بگيرند  مگر آنكه بدانند در يك محل ده روز يا بيشتر اقامت دارند .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دوران آموزش سربازان حكم مسافر را دارند، دوران آموزشي شغل نيست و اگر بعد از دورة آموزش نظامي،‌ بين محل خدمت و وطن، حدّاقل هر ده روز يك بار تردد دارند، نماز و روزه تمام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8584935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1" y="2996952"/>
            <a:ext cx="8741713" cy="1143000"/>
          </a:xfrm>
        </p:spPr>
        <p:txBody>
          <a:bodyPr>
            <a:noAutofit/>
          </a:bodyPr>
          <a:lstStyle/>
          <a:p>
            <a:pPr>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1)آراستگی ظاهری                                                                                                                                                                                                                                                                                                                                                                                                   س1) حكم برداشتن زير ابرو براي مردان چيست؟                                                                                       ج)اگر منجر به جلب توجه ديگران و ترتب مفسده باشد، جايز نيست. و چون اينگونه اعمل با شئونات پاسداري منافات دارد، لذا تصميم در اين مورد طبق آئين نامه انضباطي و با هيئت انضباطي خواهد بود.</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س2)آيا حد شرعي محاسن و پوشش كه براي پاسداران مقرر گرديده رعايت آن بر بسيجيان عادي _ فعال _ شوراي پايگاه ها نيز لازم است؟                                                                                                                                          ج)ريش و محاسن از نظر كوتاهي و بلندي حد معيني ندارد بلكه معيار اين است كه عرفاً بر آن ريش صدق كند و بلند بودن آن بيشتر از يك قبضه دست كراهت دارد و اما پوشش لباس آستين كوتاه براي برادران بسيج اگرچه في نفسه منعي ندارد، لكن در محل كار اگر خلاف آداب و يا در معرض نظر از روي ريبه جنس مخالف باشد اشكال 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6231277"/>
      </p:ext>
    </p:extLst>
  </p:cSld>
  <p:clrMapOvr>
    <a:masterClrMapping/>
  </p:clrMapOvr>
  <p:transition>
    <p:newsfla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980728"/>
            <a:ext cx="7776864" cy="4800600"/>
          </a:xfrm>
        </p:spPr>
        <p:txBody>
          <a:bodyPr>
            <a:noAutofit/>
          </a:bodyPr>
          <a:lstStyle/>
          <a:p>
            <a:pPr marL="0" indent="0" algn="ctr">
              <a:lnSpc>
                <a:spcPct val="150000"/>
              </a:lnSpc>
              <a:buNone/>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3)حوادثي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كه در انجام دادن مأموريت سازماني توسط سربازان ،واقع مي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شود برابر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مقررات بيمه بايد از بيمه خودروي سازماني پرداخت گردد ، گرچه سرباز راننده مقصر باشد ، ولي اگر شخصاً خسارتي بر خودروي سازماني وارد كند با توجه به اينكه خسارت وارده  مستند به فعل استفاده كننده است ، وي ضامن است و برابر مقررات بايد پرداخت نمايد.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97256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73100"/>
            <a:ext cx="8496944" cy="4800600"/>
          </a:xfrm>
        </p:spPr>
        <p:txBody>
          <a:bodyPr>
            <a:noAutofit/>
          </a:bodyPr>
          <a:lstStyle/>
          <a:p>
            <a:pPr marL="0" indent="0" algn="ctr">
              <a:lnSpc>
                <a:spcPct val="150000"/>
              </a:lnSpc>
              <a:buNone/>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بعضي موارد در دوران سربازي كاري كه به سرباز سپرده شده ولی درست انجام نداده و عمدا از زير كار در رفته است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تخلف محسوب شده وبه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طور كلي تخلف از وظايف محوله معصيت است و بايد استغفار كرد و اگر عدم انجام صحيح كار محوله موجب خسارت و زيان شده باشد، بايد خسارت آن به حساب سپاه واريز شود.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986607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1330752"/>
            <a:ext cx="7272808" cy="28161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 اشياء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بجامانده از افراد و سربازان و اقلام تحويلي به هنگام ورود به اماكن و مقرهاي سپاه، اگر امكان دسترسي، ارسال و يا اطلاع به صاحبان آنان وجود دارد، لازم است اقدام شود، ولي اگر كاملاً از پيدا كردن صاحبان آنها مأيوس شده باشند، بايد با اذن حاكم شرع از طرف صاحبان آنها صدقه داده شود.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3328519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468164"/>
            <a:ext cx="8424936" cy="37471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6)اقلام مكشوفه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سربازان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چه مجاز و چه غير مجاز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ونیز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اقلام  تحويلي به هنگام ورود به اماكن و مقرهاي سپاه ، آنچه جنبه ماليّت دارد ، مالكيّت آنان سلب نمي شود ، لذا مناسب است يك برگه مختصر تهيّه و در ابتداي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ورودهم شمره تماس افراد گرفته شود وهم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اعلام شود كه اگر در مراجعت مال خود را دريافت نكنند ، سپاه براي هرگونه اقدام و تصرّف وكيل و مجاز است و افراد در صورت تمايل ذيل برگه را امضاء نمايند ، و لازم است تا مراجعت اموال آنان بصورت مناسب نگهداري شود.                                                                                                                                                          نسبت به اموال مكشوفه در گذشته ، اگر امكان دسترسي ، ارسال و يا اطلاع به آنان وجود دارد ، لازم است اقدام شود ، ولي اگر كاملا از پيدا كردن صاحبان آنها مايوس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باشند،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بايد به اذن حاكم شرع از طرف صاحبان آنها صدقه داده شود.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556740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16373" y="1140572"/>
            <a:ext cx="8260083"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اجبارکردن سربازان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وظيفه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به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نماز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که چه بسا موجب شود برخی افراد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بدون وضو در نماز شركت نمايند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،شیوه مطلوبی نیست  بلکه فضاسازي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براي فرهنگ اقامه نماز در كشور اسلامي تكليف همه مديران، مسئولان و كاركنان است و اهمال و سستي و بي‌تفاوتي در امر اقامه نماز جايز نيست،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وچنانچه در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ميان سربازان افرادي باشند كه به نماز و احكام آن آشنا نيستند بايد آنها را آموزش داده و با برنامه‌ريزي مناسب آنان را به نمازگزاري و شركت در نماز جماعت تشويق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نمود.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354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619672" y="1196752"/>
            <a:ext cx="655272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 دعوت همگان ازجمله سربازان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براي شركت در نماز جماعت هرچند به بهانه حضور و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غياب،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امر مطلوبي است و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اگرحضور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آن محل جزء برنامه‌هاي اداري باشد اشكال ندارد.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430727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863571"/>
            <a:ext cx="8712968"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به‌كارگيري سربازان در امور خدماتي مثل تميز كردن دستشويي، فضاي سبز، حمام، انبار و محل و وسايل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،جوشكاري</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تعميرات بدون اخذ دستمزد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رعايت اخلاق اسلامي و بر اساس ضوابط و مقررات مربوطه اشكال ندارد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به‌كارگيري سربازان در هتل‌ها و مجتمع‌هاي مسكوني در امر نظافت براي خانواده‌ها و ميهمانان؛ و هتل‌هايي كه در آن درآمدزايي دارند، استخرها، مراكز فرهنگي، تالارها، صندوق‌ها، بانك‌ها و غيره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صورتي كه مخالف با شئون و مقررات سربازي نباشد و به مصلحت سازمان باشد با رعايت موازين شرعي اشكال ندارد.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632223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15616" y="1379676"/>
            <a:ext cx="7530145"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 استفاده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سربازان در امور شخصي در زمان و مكان اداري جايز نيست و در صورت استفاده در زمان و مكان اداري بايد اجرت المثل به سازمان و خارج از زمان و مكان اداري به شخص سرباز پرداخت شود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خوردن صبحانه و خريد آن توسط كاركنان يا سربازان در ساعت اداري تابع ضوابط و مقررات است و تخلف جايز نيست</a:t>
            </a:r>
            <a:r>
              <a:rPr lang="fa-IR" dirty="0"/>
              <a:t>.</a:t>
            </a:r>
            <a:endParaRPr lang="en-US" dirty="0"/>
          </a:p>
        </p:txBody>
      </p:sp>
    </p:spTree>
    <p:extLst>
      <p:ext uri="{BB962C8B-B14F-4D97-AF65-F5344CB8AC3E}">
        <p14:creationId xmlns:p14="http://schemas.microsoft.com/office/powerpoint/2010/main" val="27074465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15616" y="908720"/>
            <a:ext cx="691276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13)بکارگیری سربازان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داراي گرايش به فرقه اهل حق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از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لحاظ شرعي مانعي ندارد و در خصوص بكارگيري افراد مذكور به ضوابط ومقررات بستگی دارد، البته بايد رعايت تمام مسائل امنيتي و حيثيتي جامعه اسلامي بشود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01261313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1268760"/>
            <a:ext cx="698477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14)برداشتن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زير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ابرو توسط سربازان ودرکل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براي جوانان اگر منجر به  جلب توجه ديگران و ترتب مفسده باشد جايز نيست، و درسازمان بايد طبق آئين نامه انضباطي برخورد شود و در هر حال با وجود شرايط، وظيفه  نهي از منكر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3666533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24744"/>
            <a:ext cx="8064896" cy="4800600"/>
          </a:xfrm>
        </p:spPr>
        <p:txBody>
          <a:bodyPr>
            <a:noAutofit/>
          </a:bodyPr>
          <a:lstStyle/>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س3)آيا نيروهاي پايور وظيفه مي توانند در مواقع بحراني مانند ناآرامي هاي شهري يا منطقه عملياتي براي جمع آوري اطلاعات محاسن خود را پائين تر از حد شرعي نگه دارند يا خير؟                                                               </a:t>
            </a:r>
            <a:endPar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ج)در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صورت ضرورت طبق ضوابط و مقررات (نه با سليقه و تشخيص شخصي) و با تشخيص مرجع يا مسئول ذي صلاح با رعايت اهم و مهم منعي ندارد، البته از نظر مدت زمان و مقدار آن بايد به حد ضرورت اكتفا 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908720"/>
            <a:ext cx="8280920" cy="26237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15) درموردبیدارکردن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سربازان برای نماز صبح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بيدار نكردن آنها موجب سهل انگاري و استخفاف به امر نماز باشد، بايد آنها را بيدار نمايند وگرنه وظيفه اي ندارند، مگر اينكه خود افراد چنين درخواستي را داشته باشند.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16495408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765654"/>
            <a:ext cx="844293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16)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هر نوع تنبيه و تشويق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سرباز وغیره بايد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مطابق آيين نامه انضباطي نيروهاي مسلح انجام گيرد.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17)هرگونه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برخورد با افراد متخلف بايد اولاً در چارچوب ضوابط و مقررات، انجام شود و ثانياً مسائل شرعي و شئونات اسلامي رعايت شود، لذا با رعايت اين دو موضوع ناراحت شدن فرد ملاك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09562446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2" end="2"/>
                                            </p:txEl>
                                          </p:spTgt>
                                        </p:tgtEl>
                                        <p:attrNameLst>
                                          <p:attrName>style.visibility</p:attrName>
                                        </p:attrNameLst>
                                      </p:cBhvr>
                                      <p:to>
                                        <p:strVal val="visible"/>
                                      </p:to>
                                    </p:set>
                                    <p:anim calcmode="lin" valueType="num">
                                      <p:cBhvr>
                                        <p:cTn id="15" dur="1000" fill="hold"/>
                                        <p:tgtEl>
                                          <p:spTgt spid="22529">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23728" y="116632"/>
            <a:ext cx="6120680" cy="4800600"/>
          </a:xfrm>
        </p:spPr>
        <p:txBody>
          <a:bodyPr>
            <a:noAutofit/>
          </a:bodyPr>
          <a:lstStyle/>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18) گرفتن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هديه، پاداش، سوغاتي و غيره تحت هر عنوان از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سربازان</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 منجر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به تبعيض نسبت به سربازان ديگر شود و درنهايت باعث فساد و ازبين‌رفتن حقوق ديگران گردد جايز نيست</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marL="0" indent="0" algn="ctr">
              <a:lnSpc>
                <a:spcPct val="150000"/>
              </a:lnSpc>
              <a:buNone/>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311135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16632"/>
            <a:ext cx="6912768" cy="4800600"/>
          </a:xfrm>
        </p:spPr>
        <p:txBody>
          <a:bodyPr>
            <a:noAutofit/>
          </a:bodyPr>
          <a:lstStyle/>
          <a:p>
            <a:pPr marL="0" indent="0" algn="ctr">
              <a:lnSpc>
                <a:spcPct val="150000"/>
              </a:lnSpc>
              <a:buNone/>
            </a:pP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19)اهمال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سستي و بي تفاوتي در امر اقامه نماز جايز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نیست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صِرف نگهباني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برای سربازان مجوزي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براي ترك نماز نمي باشد و بايد تدبيري انديشيده شود كه سربازان نمازشان را ترك ننمايند و به موقع اقامه كنند. به هر حال موضوع بايد از طريق قرارگاه پيگيري شود.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486172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908720"/>
            <a:ext cx="5832648" cy="4800600"/>
          </a:xfrm>
        </p:spPr>
        <p:txBody>
          <a:bodyPr>
            <a:noAutofit/>
          </a:bodyPr>
          <a:lstStyle/>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20)طبق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ضوابط و مقررات مربوطه جابجايي سربازان در پست نگهباني و نيز دريافت وجه به خاطر جابجايي ها ممنوع و غير مجاز مي باشد مگر در موارد خاص جهت جابجايي كه با اذن مسئول صاحب اذن صورت گيرد.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446218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80728"/>
            <a:ext cx="8280920" cy="4800600"/>
          </a:xfrm>
        </p:spPr>
        <p:txBody>
          <a:bodyPr>
            <a:noAutofit/>
          </a:bodyPr>
          <a:lstStyle/>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حکم مجهول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المالک ولقطه</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1)اشياء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تحويل گرفته شده كه ورود آنها به اماكن خاص، ممنوع است، بعنوان امانت در اختيار دريافت كنندگان مي باشد و در صورت دسترسي به افراد و عدم منع شرعي و قانوني، هنگام خروج بايد تحويل داده شود، و در صورت عدم مراجعه افراد براي گرفتن و يأس از پيدا شدن آنان، بعنوان رد مظام به حاكم شرع و وكلاي ايشان و در صورت عدم دسترسي به حاكم، بعنوان صدقه به فقير داده شود و در صورت معدوم شدن اشياء به دليل سهل انگاري، فرد معدوم كننده ضامن است و نحوه اداء ضمان، بستگي به ضوابط و مقررات مربوطه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669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573634"/>
            <a:ext cx="86409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حكم اموالي كه مالكين آنها معلوم و دسترسي به آنان وجود دارد اين است كه اموال به آنها برگردانده شود و درصورت يأس از پيدا شدن صاحب آنها، آن اموال را به فقرا از طرف صاحبانش صدقه دهند                                  </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اگر اموال مجهول المالك باشد ، مصرف مجهول‎المالك فقرا هستند كه پس از جستجو از مالك مي‎توان با يأس از پيدا شدن صاحبان آنها، آن اموال را از طرف صاحبانش به فقرا صدقه داد.                                                             </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لكن در صورتي كه صاحبان مال پيدا شوند و اموال خود را مطالبه نمايند اگر عين آن موجود باشد بايد به آنان برگردانده شود و در صورتي كه عين آن اموال موجود نباشد بايد قيمت آن به آنان داده شود.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0532539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1136794"/>
            <a:ext cx="7776864"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3)وسايلي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قبيل (نوار كاست و ويدئو، عكس‎هاي مبتذل، آلات لهو و لعب و...) كه در هنگام بازرسي از افراد خاطي گرفته مي‎شود </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حد جرم است بايد پرونده تشكيل و همراه با ضميمه تحويل مراجع قضايي شود و اگر در حد تخلف است بايد طبق آئين‎نامه انضباطي عمل شود و در دفتر قضايي يا كميسيون بدوي با استفاده از ضوابط قضايي براي اين نوع تصرف در اينگونه موارد ضابطه‎اي تدوين گردد</a:t>
            </a:r>
            <a:r>
              <a:rPr lang="fa-IR" dirty="0"/>
              <a:t>.</a:t>
            </a:r>
            <a:endParaRPr lang="en-US" dirty="0"/>
          </a:p>
        </p:txBody>
      </p:sp>
    </p:spTree>
    <p:extLst>
      <p:ext uri="{BB962C8B-B14F-4D97-AF65-F5344CB8AC3E}">
        <p14:creationId xmlns:p14="http://schemas.microsoft.com/office/powerpoint/2010/main" val="1033541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5016758"/>
          </a:xfrm>
          <a:prstGeom prst="rect">
            <a:avLst/>
          </a:prstGeom>
        </p:spPr>
        <p:txBody>
          <a:bodyPr wrap="square">
            <a:spAutoFit/>
          </a:bodyPr>
          <a:lstStyle/>
          <a:p>
            <a:pPr algn="r"/>
            <a:r>
              <a:rPr lang="en-US"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6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6000" dirty="0" smtClean="0">
                <a:latin typeface="IranNastaliq" pitchFamily="18" charset="0"/>
                <a:cs typeface="B Nazanin" pitchFamily="2" charset="-78"/>
              </a:rPr>
              <a:t> </a:t>
            </a:r>
          </a:p>
          <a:p>
            <a:pPr>
              <a:lnSpc>
                <a:spcPct val="150000"/>
              </a:lnSpc>
            </a:pPr>
            <a:r>
              <a:rPr lang="fa-IR" sz="60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ارواحنا له الفداء </a:t>
            </a:r>
          </a:p>
          <a:p>
            <a:r>
              <a:rPr lang="fa-IR" sz="6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6000" dirty="0" smtClean="0">
                <a:latin typeface="IranNastaliq" pitchFamily="18" charset="0"/>
                <a:cs typeface="B Nazanin" pitchFamily="2" charset="-78"/>
              </a:rPr>
              <a:t> </a:t>
            </a:r>
            <a:endParaRPr lang="fa-IR" sz="6000" dirty="0">
              <a:cs typeface="B Nazanin" pitchFamily="2" charset="-78"/>
            </a:endParaRPr>
          </a:p>
        </p:txBody>
      </p:sp>
    </p:spTree>
    <p:extLst>
      <p:ext uri="{BB962C8B-B14F-4D97-AF65-F5344CB8AC3E}">
        <p14:creationId xmlns:p14="http://schemas.microsoft.com/office/powerpoint/2010/main" val="1371839897"/>
      </p:ext>
    </p:extLst>
  </p:cSld>
  <p:clrMapOvr>
    <a:masterClrMapping/>
  </p:clrMapOvr>
  <p:transition>
    <p:diamon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188856"/>
            <a:ext cx="8685965" cy="2569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تهیه وتنظیم:</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محمدحسین منتظری</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آبان ماه 1399</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985439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73100"/>
            <a:ext cx="8712968" cy="4800600"/>
          </a:xfrm>
        </p:spPr>
        <p:txBody>
          <a:bodyPr>
            <a:noAutofit/>
          </a:bodyPr>
          <a:lstStyle/>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2)لباس وپوشش                                                                                                                                                                                                                                                                                                                                                                                                                                                           س1)نحوه پوشش مراجعین به سپاه چگونه بایدباشد؟                                                                             ج)کلیه مراجعه کنندگان به مراکزسپاه وبسیج،بایدضوابط ومقررات ونیزموازین شرعی رادرپوشش رعایت نمایندوازآنچه که درنظرعرف وجامعه مومنین خلاف شوونات است ،پرهیز نمایند.                                                                 </a:t>
            </a:r>
            <a:endPar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قابل ذکراست که حداقل لازم درحجاب وپوشش شرعی برای بانوان عبارت است از:</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1-پوشش آزاد،به صورتی که برآمدگی های بدن معلوم نباشد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2-بیش ازصورت ودستها تامچ دربرابرنامحرم ظاهرنباشد.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3-آرایش دست وصورت دربرابرنامحرم ظاهرنباشد.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692696"/>
            <a:ext cx="8640960"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س2)ميزان حفظ حجاب در خصوص پوشاندن روي پاها چه مقدار است، آيا مي شود از كفش بندي بدون جوراب استفاده كرد؟ ورود به مراكز سپاه چطور؟                                                                                                    ج)  براي زن پوشاندن تمام بدن (حتي پا) از نامحرم به استثناء وجه و كفين واجب است و نوع پوشش و مدل كفش شرعاً نبايد جلب توجه نامحرم نمايد.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س3)پوشيدن لباس آستين كوتاه براي كاركنان سپاه از نظر شرعي چه حكمي دارد؟                                      ج)پوشيدن لباس در محيط كار تابع ضوابط و مقررات است كه بايد توسط كاركنان رعايت شود و تخلف جايز نيست.                                                                                                                                                                  در خارج از محيط سپاه اينگونه امور حكم واحد و كلّي ندارد، ولي آنچه مسلم است حفظ حيثيت سپاه و شئون پاسداري در جامعه، از وظائف اوّليه شرعي و اخلاقي هر پاسدار است كه بايد با حساسيت و جدّيت از آن مراقبت و پاسداري نمايند.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99591" y="957744"/>
            <a:ext cx="7704857"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س)آيا لباسهاي سپاهي از رده خارج را مي شود به كارگران توليدي، يا اشخاص مستضعف و افراد متفرقه بصورت رايگان و يا پولي داد؟                                                                                                                                              ج)دادن لباس هاي فرسوده سپاه به كارگران و افراد مستضعف اشكال ندارد، ولي بايد توجّه داشت كه حفظ حرمت و حيثيت سپاه نيز واجب است (زيرا آبروي سپاه،آبروي اسلام– انقلاب– حضرت امام </a:t>
            </a: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قدس سره-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مقام معظم رهبري </a:t>
            </a: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حفظه الله</a:t>
            </a:r>
            <a:r>
              <a:rPr lang="en-US"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 خون شهداء است) لذا اگر پوشيدن لباس سپاه توسّط كارگران و برخي افراد در انظار عمومي و عرف آنان را سپاهي نشان دهد و موجب وهن و استهزاء براي سپاه شود در اين صورت جايز نيست.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6938</TotalTime>
  <Words>3412</Words>
  <Application>Microsoft Office PowerPoint</Application>
  <PresentationFormat>On-screen Show (4:3)</PresentationFormat>
  <Paragraphs>190</Paragraphs>
  <Slides>69</Slides>
  <Notes>69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Arial</vt:lpstr>
      <vt:lpstr>B Nazanin</vt:lpstr>
      <vt:lpstr>Calibri</vt:lpstr>
      <vt:lpstr>IranNastaliq</vt:lpstr>
      <vt:lpstr>Times New Roman</vt:lpstr>
      <vt:lpstr>Office Theme</vt:lpstr>
      <vt:lpstr>PowerPoint Presentation</vt:lpstr>
      <vt:lpstr>PowerPoint Presentation</vt:lpstr>
      <vt:lpstr>PowerPoint Presentation</vt:lpstr>
      <vt:lpstr>PowerPoint Presentation</vt:lpstr>
      <vt:lpstr>1)آراستگی ظاهری                                                                                                                                                                                                                                                                                                                                                                                                   س1) حكم برداشتن زير ابرو براي مردان چيست؟                                                                                       ج)اگر منجر به جلب توجه ديگران و ترتب مفسده باشد، جايز نيست. و چون اينگونه اعمل با شئونات پاسداري منافات دارد، لذا تصميم در اين مورد طبق آئين نامه انضباطي و با هيئت انضباطي خواهد بود. س2)آيا حد شرعي محاسن و پوشش كه براي پاسداران مقرر گرديده رعايت آن بر بسيجيان عادي _ فعال _ شوراي پايگاه ها نيز لازم است؟                                                                                                                                          ج)ريش و محاسن از نظر كوتاهي و بلندي حد معيني ندارد بلكه معيار اين است كه عرفاً بر آن ريش صدق كند و بلند بودن آن بيشتر از يك قبضه دست كراهت دارد و اما پوشش لباس آستين كوتاه براي برادران بسيج اگرچه في نفسه منعي ندارد، لكن در محل كار اگر خلاف آداب و يا در معرض نظر از روي ريبه جنس مخالف باشد اشكال دارد.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33) كسى كه يقين دارد ادامه کار، مستلزم انحراف در عقيده يا فساد اخلاقى اش شود، ادامه آن جايز نيست و مسئولان، حق مخالفت ندارند.</vt:lpstr>
      <vt:lpstr>PowerPoint Presentation</vt:lpstr>
      <vt:lpstr>35)تخلف از قوانین راهنمایی و رانندگی در حین ماموریت ، جایز نیست مگر در مواقع اضطراری [واگربه واسطه تخلف جریمه شود،به عهده متخلف است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705</cp:revision>
  <dcterms:created xsi:type="dcterms:W3CDTF">2010-12-13T04:41:37Z</dcterms:created>
  <dcterms:modified xsi:type="dcterms:W3CDTF">2021-11-20T05:16:31Z</dcterms:modified>
</cp:coreProperties>
</file>